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"/>
  </p:notesMasterIdLst>
  <p:sldIdLst>
    <p:sldId id="256" r:id="rId2"/>
    <p:sldId id="257" r:id="rId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19" autoAdjust="0"/>
  </p:normalViewPr>
  <p:slideViewPr>
    <p:cSldViewPr showGuides="1">
      <p:cViewPr>
        <p:scale>
          <a:sx n="75" d="100"/>
          <a:sy n="75" d="100"/>
        </p:scale>
        <p:origin x="-1338" y="-11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9" d="100"/>
          <a:sy n="99" d="100"/>
        </p:scale>
        <p:origin x="-34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EC95C-1664-42A9-8851-F22BFC41FFE7}" type="datetimeFigureOut">
              <a:rPr lang="hu-HU" smtClean="0"/>
              <a:t>2013.06.19.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A46A3-CCE8-4C25-B944-97F59175097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593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A46A3-CCE8-4C25-B944-97F591750976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6483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Cím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5" name="Alcím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1" name="Dátum helye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7486C7C-71F3-4332-A5EC-C8E5F4A57690}" type="datetimeFigureOut">
              <a:rPr lang="hu-HU" smtClean="0"/>
              <a:t>2013.06.18.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7E364F3-67C6-4012-8DDF-6839C30D6803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486C7C-71F3-4332-A5EC-C8E5F4A57690}" type="datetimeFigureOut">
              <a:rPr lang="hu-HU" smtClean="0"/>
              <a:t>2013.06.18.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E364F3-67C6-4012-8DDF-6839C30D680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7486C7C-71F3-4332-A5EC-C8E5F4A57690}" type="datetimeFigureOut">
              <a:rPr lang="hu-HU" smtClean="0"/>
              <a:t>2013.06.18.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7E364F3-67C6-4012-8DDF-6839C30D680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486C7C-71F3-4332-A5EC-C8E5F4A57690}" type="datetimeFigureOut">
              <a:rPr lang="hu-HU" smtClean="0"/>
              <a:t>2013.06.18.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E364F3-67C6-4012-8DDF-6839C30D680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7486C7C-71F3-4332-A5EC-C8E5F4A57690}" type="datetimeFigureOut">
              <a:rPr lang="hu-HU" smtClean="0"/>
              <a:t>2013.06.18.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7E364F3-67C6-4012-8DDF-6839C30D6803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486C7C-71F3-4332-A5EC-C8E5F4A57690}" type="datetimeFigureOut">
              <a:rPr lang="hu-HU" smtClean="0"/>
              <a:t>2013.06.18.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E364F3-67C6-4012-8DDF-6839C30D680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486C7C-71F3-4332-A5EC-C8E5F4A57690}" type="datetimeFigureOut">
              <a:rPr lang="hu-HU" smtClean="0"/>
              <a:t>2013.06.18.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E364F3-67C6-4012-8DDF-6839C30D680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486C7C-71F3-4332-A5EC-C8E5F4A57690}" type="datetimeFigureOut">
              <a:rPr lang="hu-HU" smtClean="0"/>
              <a:t>2013.06.18.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E364F3-67C6-4012-8DDF-6839C30D680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7486C7C-71F3-4332-A5EC-C8E5F4A57690}" type="datetimeFigureOut">
              <a:rPr lang="hu-HU" smtClean="0"/>
              <a:t>2013.06.18.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E364F3-67C6-4012-8DDF-6839C30D680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486C7C-71F3-4332-A5EC-C8E5F4A57690}" type="datetimeFigureOut">
              <a:rPr lang="hu-HU" smtClean="0"/>
              <a:t>2013.06.18.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E364F3-67C6-4012-8DDF-6839C30D680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486C7C-71F3-4332-A5EC-C8E5F4A57690}" type="datetimeFigureOut">
              <a:rPr lang="hu-HU" smtClean="0"/>
              <a:t>2013.06.18.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E364F3-67C6-4012-8DDF-6839C30D6803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Kép hely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Cím hely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1" name="Szöveg helye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7" name="Dátum helye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7486C7C-71F3-4332-A5EC-C8E5F4A57690}" type="datetimeFigureOut">
              <a:rPr lang="hu-HU" smtClean="0"/>
              <a:t>2013.06.18.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7E364F3-67C6-4012-8DDF-6839C30D6803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Imaging in audiology: a case report of a patient with bilateral </a:t>
            </a:r>
            <a:r>
              <a:rPr lang="hu-HU" b="1" dirty="0" err="1" smtClean="0"/>
              <a:t>acoustic</a:t>
            </a:r>
            <a:r>
              <a:rPr lang="hu-HU" b="1" dirty="0" smtClean="0"/>
              <a:t> </a:t>
            </a:r>
            <a:r>
              <a:rPr lang="en-US" b="1" dirty="0" smtClean="0"/>
              <a:t>neuroma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600" u="sng" dirty="0" smtClean="0"/>
              <a:t>Attila L Nagy</a:t>
            </a:r>
            <a:r>
              <a:rPr lang="en-US" sz="1600" baseline="30000" dirty="0" smtClean="0"/>
              <a:t>1,5</a:t>
            </a:r>
            <a:r>
              <a:rPr lang="en-US" sz="1600" dirty="0" smtClean="0"/>
              <a:t>, </a:t>
            </a:r>
            <a:r>
              <a:rPr lang="en-US" sz="1600" dirty="0" err="1" smtClean="0"/>
              <a:t>János</a:t>
            </a:r>
            <a:r>
              <a:rPr lang="en-US" sz="1600" dirty="0" smtClean="0"/>
              <a:t> Jarabin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, </a:t>
            </a:r>
            <a:r>
              <a:rPr lang="en-US" sz="1600" dirty="0" err="1" smtClean="0"/>
              <a:t>Ferenc</a:t>
            </a:r>
            <a:r>
              <a:rPr lang="en-US" sz="1600" dirty="0" smtClean="0"/>
              <a:t> Tóth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, </a:t>
            </a:r>
            <a:r>
              <a:rPr lang="en-US" sz="1600" dirty="0" err="1" smtClean="0"/>
              <a:t>László</a:t>
            </a:r>
            <a:r>
              <a:rPr lang="en-US" sz="1600" dirty="0" smtClean="0"/>
              <a:t> Rovó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, </a:t>
            </a:r>
            <a:r>
              <a:rPr lang="en-US" sz="1600" dirty="0" err="1" smtClean="0"/>
              <a:t>József</a:t>
            </a:r>
            <a:r>
              <a:rPr lang="en-US" sz="1600" dirty="0" smtClean="0"/>
              <a:t> </a:t>
            </a:r>
            <a:r>
              <a:rPr lang="en-US" sz="1600" dirty="0" err="1" smtClean="0"/>
              <a:t>Géza</a:t>
            </a:r>
            <a:r>
              <a:rPr lang="en-US" sz="1600" dirty="0" smtClean="0"/>
              <a:t> Kiss</a:t>
            </a:r>
            <a:r>
              <a:rPr lang="en-US" sz="1600" baseline="30000" dirty="0" smtClean="0"/>
              <a:t>1</a:t>
            </a:r>
            <a:endParaRPr lang="hu-HU" sz="1600" dirty="0" smtClean="0"/>
          </a:p>
          <a:p>
            <a:r>
              <a:rPr lang="en-US" sz="1600" i="1" baseline="30000" dirty="0" smtClean="0"/>
              <a:t>1</a:t>
            </a:r>
            <a:r>
              <a:rPr lang="en-US" sz="1600" i="1" dirty="0" smtClean="0"/>
              <a:t>University of Szeged, Department of </a:t>
            </a:r>
            <a:r>
              <a:rPr lang="en-US" sz="1600" i="1" dirty="0" err="1" smtClean="0"/>
              <a:t>Oto</a:t>
            </a:r>
            <a:r>
              <a:rPr lang="en-US" sz="1600" i="1" dirty="0" smtClean="0"/>
              <a:t>-rhino-laryngology and Head and Neck Surgery, Szeged, Hungary</a:t>
            </a:r>
            <a:endParaRPr lang="hu-HU" sz="1600" dirty="0" smtClean="0"/>
          </a:p>
          <a:p>
            <a:r>
              <a:rPr lang="en-US" sz="1600" i="1" baseline="30000" dirty="0" smtClean="0"/>
              <a:t>5</a:t>
            </a:r>
            <a:r>
              <a:rPr lang="en-US" sz="1600" i="1" dirty="0" smtClean="0"/>
              <a:t>University of Szeged, Department of Medical Physics and Medical Informatics, Szeged, Hungary</a:t>
            </a:r>
            <a:endParaRPr lang="hu-HU" sz="1600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4355976" y="5805264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>
                <a:solidFill>
                  <a:schemeClr val="bg1"/>
                </a:solidFill>
              </a:rPr>
              <a:t>2013 EFAS</a:t>
            </a:r>
          </a:p>
          <a:p>
            <a:pPr algn="r"/>
            <a:r>
              <a:rPr lang="hu-HU" dirty="0" smtClean="0">
                <a:solidFill>
                  <a:schemeClr val="bg1"/>
                </a:solidFill>
              </a:rPr>
              <a:t>Budapest, Hungary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7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fas000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365" y="294774"/>
            <a:ext cx="6085672" cy="650101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52789" y="327514"/>
            <a:ext cx="3177473" cy="923330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</a:schemeClr>
              </a:gs>
              <a:gs pos="0">
                <a:srgbClr val="FFC000">
                  <a:alpha val="0"/>
                </a:srgb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Female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patient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born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in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</a:rPr>
              <a:t>1985</a:t>
            </a:r>
          </a:p>
          <a:p>
            <a:r>
              <a:rPr lang="hu-HU" dirty="0" err="1">
                <a:solidFill>
                  <a:schemeClr val="bg1"/>
                </a:solidFill>
              </a:rPr>
              <a:t>Anacusis</a:t>
            </a:r>
            <a:endParaRPr lang="hu-HU" dirty="0">
              <a:solidFill>
                <a:schemeClr val="bg1"/>
              </a:solidFill>
            </a:endParaRPr>
          </a:p>
          <a:p>
            <a:r>
              <a:rPr lang="hu-HU" dirty="0" err="1">
                <a:solidFill>
                  <a:schemeClr val="bg1"/>
                </a:solidFill>
              </a:rPr>
              <a:t>Brainstem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implant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candidate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95536" y="1844824"/>
            <a:ext cx="4267515" cy="369332"/>
          </a:xfrm>
          <a:prstGeom prst="rect">
            <a:avLst/>
          </a:prstGeom>
          <a:gradFill>
            <a:gsLst>
              <a:gs pos="49000">
                <a:srgbClr val="F2C36B"/>
              </a:gs>
              <a:gs pos="100000">
                <a:schemeClr val="bg2">
                  <a:lumMod val="90000"/>
                </a:schemeClr>
              </a:gs>
              <a:gs pos="0">
                <a:srgbClr val="FFC000">
                  <a:alpha val="0"/>
                </a:srgb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hu-HU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symptoms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21 (2006)</a:t>
            </a:r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611560" y="2852936"/>
            <a:ext cx="1924534" cy="1477328"/>
            <a:chOff x="827585" y="2636912"/>
            <a:chExt cx="1924534" cy="1477328"/>
          </a:xfrm>
        </p:grpSpPr>
        <p:sp>
          <p:nvSpPr>
            <p:cNvPr id="10" name="Szövegdoboz 9"/>
            <p:cNvSpPr txBox="1"/>
            <p:nvPr/>
          </p:nvSpPr>
          <p:spPr>
            <a:xfrm>
              <a:off x="827585" y="2636912"/>
              <a:ext cx="1224136" cy="1477328"/>
            </a:xfrm>
            <a:prstGeom prst="rect">
              <a:avLst/>
            </a:prstGeom>
            <a:gradFill>
              <a:gsLst>
                <a:gs pos="49000">
                  <a:srgbClr val="F2C36B"/>
                </a:gs>
                <a:gs pos="100000">
                  <a:schemeClr val="bg2">
                    <a:lumMod val="90000"/>
                  </a:schemeClr>
                </a:gs>
                <a:gs pos="0">
                  <a:srgbClr val="FFC000">
                    <a:alpha val="0"/>
                  </a:srgbClr>
                </a:gs>
              </a:gsLst>
              <a:lin ang="5400000" scaled="1"/>
            </a:gradFill>
          </p:spPr>
          <p:txBody>
            <a:bodyPr wrap="square">
              <a:spAutoFit/>
            </a:bodyPr>
            <a:lstStyle>
              <a:defPPr>
                <a:defRPr lang="hu-HU"/>
              </a:defPPr>
              <a:lvl1pPr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hu-HU" dirty="0" err="1"/>
                <a:t>First</a:t>
              </a:r>
              <a:r>
                <a:rPr lang="hu-HU" dirty="0"/>
                <a:t>  </a:t>
              </a:r>
              <a:r>
                <a:rPr lang="hu-HU" dirty="0" err="1"/>
                <a:t>partial</a:t>
              </a:r>
              <a:r>
                <a:rPr lang="hu-HU" dirty="0"/>
                <a:t> </a:t>
              </a:r>
              <a:r>
                <a:rPr lang="hu-HU" dirty="0" err="1"/>
                <a:t>surgery</a:t>
              </a:r>
              <a:r>
                <a:rPr lang="hu-HU" dirty="0"/>
                <a:t> </a:t>
              </a:r>
              <a:r>
                <a:rPr lang="hu-HU" dirty="0" err="1"/>
                <a:t>i</a:t>
              </a:r>
              <a:r>
                <a:rPr lang="hu-HU" dirty="0" err="1" smtClean="0"/>
                <a:t>n</a:t>
              </a:r>
              <a:r>
                <a:rPr lang="hu-HU" dirty="0" smtClean="0"/>
                <a:t> 2006 </a:t>
              </a:r>
              <a:r>
                <a:rPr lang="hu-HU" dirty="0" err="1" smtClean="0"/>
                <a:t>Sept</a:t>
              </a:r>
              <a:endParaRPr lang="hu-HU" dirty="0"/>
            </a:p>
            <a:p>
              <a:r>
                <a:rPr lang="hu-HU" dirty="0" err="1"/>
                <a:t>l</a:t>
              </a:r>
              <a:r>
                <a:rPr lang="hu-HU" dirty="0" err="1" smtClean="0"/>
                <a:t>eft</a:t>
              </a:r>
              <a:r>
                <a:rPr lang="hu-HU" dirty="0" smtClean="0"/>
                <a:t> </a:t>
              </a:r>
              <a:r>
                <a:rPr lang="hu-HU" dirty="0" err="1"/>
                <a:t>side</a:t>
              </a:r>
              <a:endParaRPr lang="hu-HU" dirty="0"/>
            </a:p>
          </p:txBody>
        </p:sp>
        <p:sp>
          <p:nvSpPr>
            <p:cNvPr id="11" name="Jobbra nyíl 10"/>
            <p:cNvSpPr/>
            <p:nvPr/>
          </p:nvSpPr>
          <p:spPr>
            <a:xfrm>
              <a:off x="2051721" y="3195556"/>
              <a:ext cx="70039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3" name="Szövegdoboz 12"/>
          <p:cNvSpPr txBox="1"/>
          <p:nvPr/>
        </p:nvSpPr>
        <p:spPr>
          <a:xfrm>
            <a:off x="1043608" y="5013176"/>
            <a:ext cx="4176464" cy="646331"/>
          </a:xfrm>
          <a:prstGeom prst="rect">
            <a:avLst/>
          </a:prstGeom>
          <a:gradFill>
            <a:gsLst>
              <a:gs pos="49000">
                <a:srgbClr val="F2C36B"/>
              </a:gs>
              <a:gs pos="100000">
                <a:schemeClr val="bg2">
                  <a:lumMod val="90000"/>
                </a:schemeClr>
              </a:gs>
              <a:gs pos="0">
                <a:srgbClr val="FFC000">
                  <a:alpha val="0"/>
                </a:srgbClr>
              </a:gs>
            </a:gsLst>
            <a:lin ang="5400000" scaled="1"/>
          </a:gradFill>
        </p:spPr>
        <p:txBody>
          <a:bodyPr wrap="square">
            <a:spAutoFit/>
          </a:bodyPr>
          <a:lstStyle>
            <a:defPPr>
              <a:defRPr lang="hu-HU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smtClean="0"/>
              <a:t>is </a:t>
            </a: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neuromas</a:t>
            </a:r>
            <a:r>
              <a:rPr lang="hu-HU" dirty="0"/>
              <a:t> </a:t>
            </a:r>
            <a:r>
              <a:rPr lang="hu-HU" dirty="0" err="1"/>
              <a:t>looked</a:t>
            </a:r>
            <a:r>
              <a:rPr lang="hu-HU" dirty="0"/>
              <a:t> </a:t>
            </a:r>
            <a:r>
              <a:rPr lang="hu-HU" dirty="0" err="1"/>
              <a:t>like</a:t>
            </a:r>
            <a:r>
              <a:rPr lang="hu-HU" dirty="0"/>
              <a:t> </a:t>
            </a:r>
            <a:r>
              <a:rPr lang="hu-HU" dirty="0" err="1"/>
              <a:t>before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surgery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814823" y="5374957"/>
            <a:ext cx="2448272" cy="646331"/>
          </a:xfrm>
          <a:prstGeom prst="rect">
            <a:avLst/>
          </a:prstGeom>
          <a:gradFill>
            <a:gsLst>
              <a:gs pos="49000">
                <a:srgbClr val="F2C36B"/>
              </a:gs>
              <a:gs pos="100000">
                <a:schemeClr val="bg2">
                  <a:lumMod val="90000"/>
                </a:schemeClr>
              </a:gs>
              <a:gs pos="0">
                <a:srgbClr val="FFC000">
                  <a:alpha val="0"/>
                </a:srgbClr>
              </a:gs>
            </a:gsLst>
            <a:lin ang="5400000" scaled="1"/>
          </a:gradFill>
        </p:spPr>
        <p:txBody>
          <a:bodyPr wrap="square">
            <a:spAutoFit/>
          </a:bodyPr>
          <a:lstStyle>
            <a:defPPr>
              <a:defRPr lang="hu-HU"/>
            </a:defPPr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hu-HU" dirty="0" err="1"/>
              <a:t>Let</a:t>
            </a:r>
            <a:r>
              <a:rPr lang="hu-HU" dirty="0"/>
              <a:t>’s </a:t>
            </a:r>
            <a:r>
              <a:rPr lang="hu-HU" dirty="0" err="1"/>
              <a:t>see</a:t>
            </a:r>
            <a:r>
              <a:rPr lang="hu-HU" dirty="0"/>
              <a:t> 2006 and 2008 </a:t>
            </a:r>
            <a:r>
              <a:rPr lang="hu-HU" dirty="0" err="1"/>
              <a:t>together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4067856" y="4731662"/>
            <a:ext cx="2592376" cy="369332"/>
          </a:xfrm>
          <a:prstGeom prst="rect">
            <a:avLst/>
          </a:prstGeom>
          <a:gradFill>
            <a:gsLst>
              <a:gs pos="49000">
                <a:srgbClr val="F2C36B"/>
              </a:gs>
              <a:gs pos="100000">
                <a:schemeClr val="bg2">
                  <a:lumMod val="90000"/>
                </a:schemeClr>
              </a:gs>
              <a:gs pos="0">
                <a:srgbClr val="FFC000">
                  <a:alpha val="0"/>
                </a:srgbClr>
              </a:gs>
            </a:gsLst>
            <a:lin ang="5400000" scaled="1"/>
          </a:gradFill>
        </p:spPr>
        <p:txBody>
          <a:bodyPr wrap="none">
            <a:spAutoFit/>
          </a:bodyPr>
          <a:lstStyle>
            <a:defPPr>
              <a:defRPr lang="hu-HU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hu-HU" dirty="0"/>
              <a:t>…and </a:t>
            </a:r>
            <a:r>
              <a:rPr lang="hu-HU" dirty="0" err="1"/>
              <a:t>now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add 2010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958624" y="5094866"/>
            <a:ext cx="2304256" cy="923330"/>
          </a:xfrm>
          <a:prstGeom prst="rect">
            <a:avLst/>
          </a:prstGeom>
          <a:gradFill>
            <a:gsLst>
              <a:gs pos="49000">
                <a:srgbClr val="F2C36B"/>
              </a:gs>
              <a:gs pos="100000">
                <a:schemeClr val="bg2">
                  <a:lumMod val="90000"/>
                </a:schemeClr>
              </a:gs>
              <a:gs pos="0">
                <a:srgbClr val="FFC000">
                  <a:alpha val="0"/>
                </a:srgbClr>
              </a:gs>
            </a:gsLst>
            <a:lin ang="5400000" scaled="1"/>
          </a:gradFill>
        </p:spPr>
        <p:txBody>
          <a:bodyPr wrap="square">
            <a:spAutoFit/>
          </a:bodyPr>
          <a:lstStyle>
            <a:defPPr>
              <a:defRPr lang="hu-HU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n-US" dirty="0"/>
              <a:t>2007. 10 right side stereotaxic irradiation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11648" y="5097958"/>
            <a:ext cx="2376264" cy="923330"/>
          </a:xfrm>
          <a:prstGeom prst="rect">
            <a:avLst/>
          </a:prstGeom>
          <a:gradFill>
            <a:gsLst>
              <a:gs pos="49000">
                <a:srgbClr val="F2C36B"/>
              </a:gs>
              <a:gs pos="100000">
                <a:schemeClr val="bg2">
                  <a:lumMod val="90000"/>
                </a:schemeClr>
              </a:gs>
              <a:gs pos="0">
                <a:srgbClr val="FFC000">
                  <a:alpha val="0"/>
                </a:srgbClr>
              </a:gs>
            </a:gsLst>
            <a:lin ang="5400000" scaled="1"/>
          </a:gradFill>
        </p:spPr>
        <p:txBody>
          <a:bodyPr wrap="square">
            <a:spAutoFit/>
          </a:bodyPr>
          <a:lstStyle>
            <a:defPPr>
              <a:defRPr lang="hu-HU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n-US" dirty="0"/>
              <a:t>2008. 02 left side stereotaxic irradiation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58600" y="4715852"/>
            <a:ext cx="2177327" cy="369332"/>
          </a:xfrm>
          <a:prstGeom prst="rect">
            <a:avLst/>
          </a:prstGeom>
          <a:gradFill>
            <a:gsLst>
              <a:gs pos="49000">
                <a:srgbClr val="F2C36B"/>
              </a:gs>
              <a:gs pos="100000">
                <a:schemeClr val="bg2">
                  <a:lumMod val="90000"/>
                </a:schemeClr>
              </a:gs>
              <a:gs pos="0">
                <a:srgbClr val="FFC000">
                  <a:alpha val="0"/>
                </a:srgbClr>
              </a:gs>
            </a:gsLst>
            <a:lin ang="5400000" scaled="1"/>
          </a:gradFill>
        </p:spPr>
        <p:txBody>
          <a:bodyPr wrap="none">
            <a:spAutoFit/>
          </a:bodyPr>
          <a:lstStyle>
            <a:defPPr>
              <a:defRPr lang="hu-HU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hu-HU" dirty="0" err="1" smtClean="0"/>
              <a:t>So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is 2012’s MR</a:t>
            </a:r>
            <a:endParaRPr lang="hu-HU" dirty="0"/>
          </a:p>
        </p:txBody>
      </p:sp>
      <p:grpSp>
        <p:nvGrpSpPr>
          <p:cNvPr id="19" name="Csoportba foglalás 18"/>
          <p:cNvGrpSpPr/>
          <p:nvPr/>
        </p:nvGrpSpPr>
        <p:grpSpPr>
          <a:xfrm>
            <a:off x="4283969" y="3032956"/>
            <a:ext cx="1944215" cy="1477328"/>
            <a:chOff x="4139953" y="3032956"/>
            <a:chExt cx="1944215" cy="1477328"/>
          </a:xfrm>
        </p:grpSpPr>
        <p:sp>
          <p:nvSpPr>
            <p:cNvPr id="17" name="Szövegdoboz 16"/>
            <p:cNvSpPr txBox="1"/>
            <p:nvPr/>
          </p:nvSpPr>
          <p:spPr>
            <a:xfrm>
              <a:off x="4860032" y="3032956"/>
              <a:ext cx="1224136" cy="1477328"/>
            </a:xfrm>
            <a:prstGeom prst="rect">
              <a:avLst/>
            </a:prstGeom>
            <a:gradFill>
              <a:gsLst>
                <a:gs pos="49000">
                  <a:srgbClr val="F2C36B"/>
                </a:gs>
                <a:gs pos="100000">
                  <a:schemeClr val="bg2">
                    <a:lumMod val="90000"/>
                  </a:schemeClr>
                </a:gs>
                <a:gs pos="0">
                  <a:srgbClr val="FFC000">
                    <a:alpha val="0"/>
                  </a:srgbClr>
                </a:gs>
              </a:gsLst>
              <a:lin ang="5400000" scaled="1"/>
            </a:gradFill>
          </p:spPr>
          <p:txBody>
            <a:bodyPr wrap="square">
              <a:spAutoFit/>
            </a:bodyPr>
            <a:lstStyle>
              <a:defPPr>
                <a:defRPr lang="hu-HU"/>
              </a:defPPr>
              <a:lvl1pPr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hu-HU" dirty="0" err="1" smtClean="0"/>
                <a:t>Second</a:t>
              </a:r>
              <a:r>
                <a:rPr lang="hu-HU" dirty="0" smtClean="0"/>
                <a:t>  </a:t>
              </a:r>
              <a:r>
                <a:rPr lang="hu-HU" dirty="0" err="1"/>
                <a:t>partial</a:t>
              </a:r>
              <a:r>
                <a:rPr lang="hu-HU" dirty="0"/>
                <a:t> </a:t>
              </a:r>
              <a:r>
                <a:rPr lang="hu-HU" dirty="0" err="1"/>
                <a:t>surgery</a:t>
              </a:r>
              <a:r>
                <a:rPr lang="hu-HU" dirty="0"/>
                <a:t> </a:t>
              </a:r>
              <a:r>
                <a:rPr lang="hu-HU" dirty="0" err="1"/>
                <a:t>i</a:t>
              </a:r>
              <a:r>
                <a:rPr lang="hu-HU" dirty="0" err="1" smtClean="0"/>
                <a:t>n</a:t>
              </a:r>
              <a:r>
                <a:rPr lang="hu-HU" dirty="0" smtClean="0"/>
                <a:t> 2011 </a:t>
              </a:r>
              <a:r>
                <a:rPr lang="hu-HU" dirty="0" err="1" smtClean="0"/>
                <a:t>Sept</a:t>
              </a:r>
              <a:endParaRPr lang="hu-HU" dirty="0"/>
            </a:p>
            <a:p>
              <a:r>
                <a:rPr lang="hu-HU" dirty="0"/>
                <a:t>r</a:t>
              </a:r>
              <a:r>
                <a:rPr lang="hu-HU" dirty="0" smtClean="0"/>
                <a:t>ight </a:t>
              </a:r>
              <a:r>
                <a:rPr lang="hu-HU" dirty="0" err="1" smtClean="0"/>
                <a:t>side</a:t>
              </a:r>
              <a:endParaRPr lang="hu-HU" dirty="0"/>
            </a:p>
          </p:txBody>
        </p:sp>
        <p:sp>
          <p:nvSpPr>
            <p:cNvPr id="18" name="Jobbra nyíl 17"/>
            <p:cNvSpPr/>
            <p:nvPr/>
          </p:nvSpPr>
          <p:spPr>
            <a:xfrm rot="10800000">
              <a:off x="4139953" y="3645024"/>
              <a:ext cx="70039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0" name="Szövegdoboz 19"/>
          <p:cNvSpPr txBox="1"/>
          <p:nvPr/>
        </p:nvSpPr>
        <p:spPr>
          <a:xfrm>
            <a:off x="1905382" y="6064190"/>
            <a:ext cx="2452916" cy="369332"/>
          </a:xfrm>
          <a:prstGeom prst="rect">
            <a:avLst/>
          </a:prstGeom>
          <a:gradFill>
            <a:gsLst>
              <a:gs pos="49000">
                <a:srgbClr val="F2C36B"/>
              </a:gs>
              <a:gs pos="100000">
                <a:schemeClr val="bg2">
                  <a:lumMod val="90000"/>
                </a:schemeClr>
              </a:gs>
              <a:gs pos="0">
                <a:srgbClr val="FFC000">
                  <a:alpha val="0"/>
                </a:srgbClr>
              </a:gs>
            </a:gsLst>
            <a:lin ang="5400000" scaled="1"/>
          </a:gradFill>
        </p:spPr>
        <p:txBody>
          <a:bodyPr wrap="none">
            <a:spAutoFit/>
          </a:bodyPr>
          <a:lstStyle>
            <a:defPPr>
              <a:defRPr lang="hu-HU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hu-HU" dirty="0" err="1"/>
              <a:t>Her</a:t>
            </a:r>
            <a:r>
              <a:rPr lang="hu-HU" dirty="0"/>
              <a:t> </a:t>
            </a:r>
            <a:r>
              <a:rPr lang="hu-HU" dirty="0" err="1"/>
              <a:t>ventricles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2006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1905710" y="6388556"/>
            <a:ext cx="2452916" cy="369332"/>
          </a:xfrm>
          <a:prstGeom prst="rect">
            <a:avLst/>
          </a:prstGeom>
          <a:gradFill>
            <a:gsLst>
              <a:gs pos="49000">
                <a:srgbClr val="F2C36B"/>
              </a:gs>
              <a:gs pos="100000">
                <a:schemeClr val="bg2">
                  <a:lumMod val="90000"/>
                </a:schemeClr>
              </a:gs>
              <a:gs pos="0">
                <a:srgbClr val="FFC000">
                  <a:alpha val="0"/>
                </a:srgbClr>
              </a:gs>
            </a:gsLst>
            <a:lin ang="5400000" scaled="1"/>
          </a:gradFill>
        </p:spPr>
        <p:txBody>
          <a:bodyPr wrap="none">
            <a:spAutoFit/>
          </a:bodyPr>
          <a:lstStyle>
            <a:defPPr>
              <a:defRPr lang="hu-HU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hu-HU" dirty="0" err="1"/>
              <a:t>Her</a:t>
            </a:r>
            <a:r>
              <a:rPr lang="hu-HU" dirty="0"/>
              <a:t> </a:t>
            </a:r>
            <a:r>
              <a:rPr lang="hu-HU" dirty="0" err="1"/>
              <a:t>ventricles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smtClean="0"/>
              <a:t>2010</a:t>
            </a:r>
            <a:endParaRPr lang="hu-HU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2062110" y="5387934"/>
            <a:ext cx="2736304" cy="1200329"/>
          </a:xfrm>
          <a:prstGeom prst="rect">
            <a:avLst/>
          </a:prstGeom>
          <a:gradFill>
            <a:gsLst>
              <a:gs pos="49000">
                <a:srgbClr val="F2C36B"/>
              </a:gs>
              <a:gs pos="100000">
                <a:schemeClr val="bg2">
                  <a:lumMod val="90000"/>
                </a:schemeClr>
              </a:gs>
              <a:gs pos="0">
                <a:srgbClr val="FFC000">
                  <a:alpha val="0"/>
                </a:srgbClr>
              </a:gs>
            </a:gsLst>
            <a:lin ang="5400000" scaled="1"/>
          </a:gradFill>
        </p:spPr>
        <p:txBody>
          <a:bodyPr wrap="square">
            <a:spAutoFit/>
          </a:bodyPr>
          <a:lstStyle>
            <a:defPPr>
              <a:defRPr lang="hu-HU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hu-HU" dirty="0"/>
              <a:t>The </a:t>
            </a:r>
            <a:r>
              <a:rPr lang="hu-HU" dirty="0" err="1"/>
              <a:t>neuromas</a:t>
            </a:r>
            <a:r>
              <a:rPr lang="hu-HU" dirty="0"/>
              <a:t> „</a:t>
            </a:r>
            <a:r>
              <a:rPr lang="hu-HU" dirty="0" err="1"/>
              <a:t>overlapped</a:t>
            </a:r>
            <a:r>
              <a:rPr lang="hu-HU" dirty="0"/>
              <a:t>” –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same</a:t>
            </a:r>
            <a:r>
              <a:rPr lang="hu-HU" dirty="0"/>
              <a:t> </a:t>
            </a:r>
            <a:r>
              <a:rPr lang="hu-HU" dirty="0" err="1"/>
              <a:t>time</a:t>
            </a:r>
            <a:r>
              <a:rPr lang="hu-HU" dirty="0"/>
              <a:t> </a:t>
            </a:r>
            <a:r>
              <a:rPr lang="hu-HU" dirty="0" err="1" smtClean="0"/>
              <a:t>though</a:t>
            </a:r>
            <a:r>
              <a:rPr lang="hu-HU" dirty="0" smtClean="0"/>
              <a:t>…</a:t>
            </a:r>
          </a:p>
          <a:p>
            <a:pPr algn="ctr"/>
            <a:r>
              <a:rPr lang="hu-HU" dirty="0" smtClean="0"/>
              <a:t>(2006 – 2010)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2627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5E-6 -3.33333E-6 L 0.51476 -0.236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85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1.11111E-6 7.40741E-7 L 0.44115 -0.6560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9" y="-32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1.38889E-6 -1.11111E-6 L 0.61146 -0.3071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73" y="-153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-4.16667E-6 4.81481E-6 L 0.22466 -0.4886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-244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11111E-6 1.85185E-6 L 0.61962 -0.415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72" y="-2078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2" nodeType="withEffect">
                                  <p:stCondLst>
                                    <p:cond delay="1900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2" nodeType="withEffect">
                                  <p:stCondLst>
                                    <p:cond delay="190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2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1.66667E-6 2.96296E-6 L 0.45122 -0.3518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-1759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3" nodeType="with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50000"/>
                                  </p:stCondLst>
                                  <p:childTnLst>
                                    <p:animMotion origin="layout" path="M 1.66667E-6 1.85185E-6 L 0.20486 -0.175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3" y="-875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2" nodeType="withEffect">
                                  <p:stCondLst>
                                    <p:cond delay="5000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71000"/>
                                  </p:stCondLst>
                                  <p:childTnLst>
                                    <p:animMotion origin="layout" path="M 3.61111E-6 0 L 0.21649 0.1495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6" y="747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7100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74000"/>
                                  </p:stCondLst>
                                  <p:childTnLst>
                                    <p:animMotion origin="layout" path="M 0.00087 -3.33333E-6 L 0.6441 -0.10949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53" y="-548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2" nodeType="withEffect">
                                  <p:stCondLst>
                                    <p:cond delay="7400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10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108000"/>
                                  </p:stCondLst>
                                  <p:childTnLst>
                                    <p:animMotion origin="layout" path="M -1.11111E-6 -1.11111E-6 L 0.44115 -0.13819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9" y="-692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2" nodeType="withEffect">
                                  <p:stCondLst>
                                    <p:cond delay="1080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11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121000"/>
                                  </p:stCondLst>
                                  <p:childTnLst>
                                    <p:animMotion origin="layout" path="M -4.72222E-6 -3.33333E-6 L 0.44879 -0.14328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1" y="-717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grpId="2" nodeType="withEffect">
                                  <p:stCondLst>
                                    <p:cond delay="121000"/>
                                  </p:stCondLst>
                                  <p:childTnLs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15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1" nodeType="withEffect">
                                  <p:stCondLst>
                                    <p:cond delay="157000"/>
                                  </p:stCondLst>
                                  <p:childTnLst>
                                    <p:animMotion origin="layout" path="M -3.61111E-6 1.85185E-6 L 0.42414 0.02592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129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fill="hold" grpId="2" nodeType="withEffect">
                                  <p:stCondLst>
                                    <p:cond delay="15700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9" grpId="2" animBg="1"/>
      <p:bldP spid="9" grpId="3" animBg="1"/>
      <p:bldP spid="13" grpId="0" animBg="1"/>
      <p:bldP spid="13" grpId="1" animBg="1"/>
      <p:bldP spid="13" grpId="2" animBg="1"/>
      <p:bldP spid="14" grpId="0" animBg="1"/>
      <p:bldP spid="14" grpId="2" animBg="1"/>
      <p:bldP spid="14" grpId="3" animBg="1"/>
      <p:bldP spid="15" grpId="0" animBg="1"/>
      <p:bldP spid="15" grpId="1" animBg="1"/>
      <p:bldP spid="15" grpId="2" animBg="1"/>
      <p:bldP spid="4" grpId="0" animBg="1"/>
      <p:bldP spid="4" grpId="1" animBg="1"/>
      <p:bldP spid="4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ényűző">
  <a:themeElements>
    <a:clrScheme name="Fényűző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Fényűző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ényűző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149</TotalTime>
  <Words>169</Words>
  <Application>Microsoft Office PowerPoint</Application>
  <PresentationFormat>Diavetítés a képernyőre (4:3 oldalarány)</PresentationFormat>
  <Paragraphs>25</Paragraphs>
  <Slides>2</Slides>
  <Notes>1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</vt:i4>
      </vt:variant>
    </vt:vector>
  </HeadingPairs>
  <TitlesOfParts>
    <vt:vector size="3" baseType="lpstr">
      <vt:lpstr>Fényűző</vt:lpstr>
      <vt:lpstr>Imaging in audiology: a case report of a patient with bilateral acoustic neuroma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Imaging in audiology: a case report of a patient with bilateral acoustic neuroma</dc:title>
  <dc:creator>attila</dc:creator>
  <cp:lastModifiedBy>attila</cp:lastModifiedBy>
  <cp:revision>14</cp:revision>
  <dcterms:created xsi:type="dcterms:W3CDTF">2013-06-17T21:52:32Z</dcterms:created>
  <dcterms:modified xsi:type="dcterms:W3CDTF">2013-06-18T23:02:56Z</dcterms:modified>
</cp:coreProperties>
</file>